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2" r:id="rId12"/>
    <p:sldId id="273" r:id="rId13"/>
    <p:sldId id="270" r:id="rId14"/>
    <p:sldId id="271" r:id="rId15"/>
  </p:sldIdLst>
  <p:sldSz cx="14630400" cy="8229600"/>
  <p:notesSz cx="8229600" cy="14630400"/>
  <p:embeddedFontLst>
    <p:embeddedFont>
      <p:font typeface="Cabin" pitchFamily="2" charset="0"/>
      <p:regular r:id="rId17"/>
      <p:bold r:id="rId18"/>
      <p:italic r:id="rId19"/>
      <p:boldItalic r:id="rId20"/>
    </p:embeddedFont>
    <p:embeddedFont>
      <p:font typeface="Cabin Bold" pitchFamily="2" charset="0"/>
      <p:bold r:id="rId21"/>
    </p:embeddedFont>
    <p:embeddedFont>
      <p:font typeface="Unbounded" pitchFamily="2" charset="0"/>
      <p:regular r:id="rId22"/>
      <p:bold r:id="rId23"/>
    </p:embeddedFont>
    <p:embeddedFont>
      <p:font typeface="Unbounded Light" pitchFamily="2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7394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5ACE9-8339-8709-1C90-EA3FE9D8D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017D6A-8C83-0A0B-8EE7-A89F9ADD76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85407C-F057-6427-4499-72B521175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9B6C23-DEF1-27F4-CC87-309FC9239C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56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C3F7F-AA10-FEE0-0327-7F4C12AF4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57959D-A2CE-E1FF-B9CF-09B0561438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26A59B-C154-F6AA-D0A4-2D28D788C5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74616E-3647-CD00-9BC1-54BC35895C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375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364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3740" y="2308860"/>
            <a:ext cx="2026920" cy="36118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2504242"/>
            <a:ext cx="7468553" cy="1231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Project Review On Zomato Analysis</a:t>
            </a:r>
            <a:endParaRPr lang="en-US" sz="3850" dirty="0"/>
          </a:p>
        </p:txBody>
      </p:sp>
      <p:sp>
        <p:nvSpPr>
          <p:cNvPr id="5" name="Text 1"/>
          <p:cNvSpPr/>
          <p:nvPr/>
        </p:nvSpPr>
        <p:spPr>
          <a:xfrm>
            <a:off x="837724" y="4050149"/>
            <a:ext cx="7468553" cy="1675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comprehensive analysis examining the challenges and learning outcomes from implementing multi-tool data analytics on Zomato's global restaurant dataset. This presentation showcases our team's journey through Excel, Power BI, Tableau, and SQL, highlighting critical insights and solutions developed through practical application.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36389"/>
            <a:ext cx="3449836" cy="431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Findings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837724" y="1525667"/>
            <a:ext cx="3723323" cy="483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3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9,551</a:t>
            </a:r>
            <a:endParaRPr lang="en-US" sz="3800" dirty="0"/>
          </a:p>
        </p:txBody>
      </p:sp>
      <p:sp>
        <p:nvSpPr>
          <p:cNvPr id="4" name="Text 2"/>
          <p:cNvSpPr/>
          <p:nvPr/>
        </p:nvSpPr>
        <p:spPr>
          <a:xfrm>
            <a:off x="1776651" y="2192536"/>
            <a:ext cx="1845469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Total Restaurants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837724" y="2554724"/>
            <a:ext cx="3723323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Comprehensive global dataset analyzed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4744283" y="1525667"/>
            <a:ext cx="3723323" cy="483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3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90%</a:t>
            </a:r>
            <a:endParaRPr lang="en-US" sz="3800" dirty="0"/>
          </a:p>
        </p:txBody>
      </p:sp>
      <p:sp>
        <p:nvSpPr>
          <p:cNvPr id="7" name="Text 5"/>
          <p:cNvSpPr/>
          <p:nvPr/>
        </p:nvSpPr>
        <p:spPr>
          <a:xfrm>
            <a:off x="5631418" y="2192536"/>
            <a:ext cx="1948934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India Market Share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4744283" y="2554724"/>
            <a:ext cx="3723323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8,652 restaurants dominating our dataset</a:t>
            </a:r>
            <a:endParaRPr lang="en-US" sz="1150" dirty="0"/>
          </a:p>
        </p:txBody>
      </p:sp>
      <p:sp>
        <p:nvSpPr>
          <p:cNvPr id="9" name="Text 7"/>
          <p:cNvSpPr/>
          <p:nvPr/>
        </p:nvSpPr>
        <p:spPr>
          <a:xfrm>
            <a:off x="837724" y="3155513"/>
            <a:ext cx="3723323" cy="483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3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26%</a:t>
            </a:r>
            <a:endParaRPr lang="en-US" sz="3800" dirty="0"/>
          </a:p>
        </p:txBody>
      </p:sp>
      <p:sp>
        <p:nvSpPr>
          <p:cNvPr id="10" name="Text 8"/>
          <p:cNvSpPr/>
          <p:nvPr/>
        </p:nvSpPr>
        <p:spPr>
          <a:xfrm>
            <a:off x="1836896" y="3822383"/>
            <a:ext cx="1724858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Online Delivery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837724" y="4184571"/>
            <a:ext cx="3723323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Digital service adoption rate</a:t>
            </a:r>
            <a:endParaRPr lang="en-US" sz="1150" dirty="0"/>
          </a:p>
        </p:txBody>
      </p:sp>
      <p:sp>
        <p:nvSpPr>
          <p:cNvPr id="12" name="Text 10"/>
          <p:cNvSpPr/>
          <p:nvPr/>
        </p:nvSpPr>
        <p:spPr>
          <a:xfrm>
            <a:off x="4744283" y="3155513"/>
            <a:ext cx="3723323" cy="483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3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12%</a:t>
            </a:r>
            <a:endParaRPr lang="en-US" sz="3800" dirty="0"/>
          </a:p>
        </p:txBody>
      </p:sp>
      <p:sp>
        <p:nvSpPr>
          <p:cNvPr id="13" name="Text 11"/>
          <p:cNvSpPr/>
          <p:nvPr/>
        </p:nvSpPr>
        <p:spPr>
          <a:xfrm>
            <a:off x="5743456" y="3822383"/>
            <a:ext cx="1724858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Table Booking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4744283" y="4184571"/>
            <a:ext cx="3723323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Reservation system availability</a:t>
            </a:r>
            <a:endParaRPr lang="en-US" sz="1150" dirty="0"/>
          </a:p>
        </p:txBody>
      </p:sp>
      <p:sp>
        <p:nvSpPr>
          <p:cNvPr id="15" name="Shape 13"/>
          <p:cNvSpPr/>
          <p:nvPr/>
        </p:nvSpPr>
        <p:spPr>
          <a:xfrm>
            <a:off x="837724" y="4583906"/>
            <a:ext cx="7629882" cy="1491734"/>
          </a:xfrm>
          <a:prstGeom prst="roundRect">
            <a:avLst>
              <a:gd name="adj" fmla="val 1474"/>
            </a:avLst>
          </a:prstGeom>
          <a:solidFill>
            <a:srgbClr val="112836"/>
          </a:solidFill>
          <a:ln w="15240">
            <a:solidFill>
              <a:srgbClr val="49606E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999530" y="4745712"/>
            <a:ext cx="2461141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Geographic Distribution</a:t>
            </a:r>
            <a:endParaRPr lang="en-US" sz="1350" dirty="0"/>
          </a:p>
        </p:txBody>
      </p:sp>
      <p:sp>
        <p:nvSpPr>
          <p:cNvPr id="17" name="Text 15"/>
          <p:cNvSpPr/>
          <p:nvPr/>
        </p:nvSpPr>
        <p:spPr>
          <a:xfrm>
            <a:off x="999530" y="5107900"/>
            <a:ext cx="7306270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b="1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Delhi:</a:t>
            </a:r>
            <a:r>
              <a:rPr lang="en-US" sz="11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5,473 restaurants (57% of total)</a:t>
            </a:r>
            <a:endParaRPr lang="en-US" sz="1150" dirty="0"/>
          </a:p>
        </p:txBody>
      </p:sp>
      <p:sp>
        <p:nvSpPr>
          <p:cNvPr id="18" name="Text 16"/>
          <p:cNvSpPr/>
          <p:nvPr/>
        </p:nvSpPr>
        <p:spPr>
          <a:xfrm>
            <a:off x="999530" y="5393650"/>
            <a:ext cx="7306270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b="1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Gurgaon:</a:t>
            </a:r>
            <a:r>
              <a:rPr lang="en-US" sz="11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1,118 restaurants</a:t>
            </a:r>
            <a:endParaRPr lang="en-US" sz="1150" dirty="0"/>
          </a:p>
        </p:txBody>
      </p:sp>
      <p:sp>
        <p:nvSpPr>
          <p:cNvPr id="19" name="Text 17"/>
          <p:cNvSpPr/>
          <p:nvPr/>
        </p:nvSpPr>
        <p:spPr>
          <a:xfrm>
            <a:off x="999530" y="5679400"/>
            <a:ext cx="7306270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b="1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Noida:</a:t>
            </a:r>
            <a:r>
              <a:rPr lang="en-US" sz="11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1,080 restaurants</a:t>
            </a:r>
            <a:endParaRPr lang="en-US" sz="1150" dirty="0"/>
          </a:p>
        </p:txBody>
      </p:sp>
      <p:sp>
        <p:nvSpPr>
          <p:cNvPr id="20" name="Shape 18"/>
          <p:cNvSpPr/>
          <p:nvPr/>
        </p:nvSpPr>
        <p:spPr>
          <a:xfrm>
            <a:off x="837724" y="6222206"/>
            <a:ext cx="7629882" cy="1205984"/>
          </a:xfrm>
          <a:prstGeom prst="roundRect">
            <a:avLst>
              <a:gd name="adj" fmla="val 1824"/>
            </a:avLst>
          </a:prstGeom>
          <a:solidFill>
            <a:srgbClr val="112836"/>
          </a:solidFill>
          <a:ln w="15240">
            <a:solidFill>
              <a:srgbClr val="49606E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999530" y="6384012"/>
            <a:ext cx="2329577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International Presence</a:t>
            </a:r>
            <a:endParaRPr lang="en-US" sz="1350" dirty="0"/>
          </a:p>
        </p:txBody>
      </p:sp>
      <p:sp>
        <p:nvSpPr>
          <p:cNvPr id="22" name="Text 20"/>
          <p:cNvSpPr/>
          <p:nvPr/>
        </p:nvSpPr>
        <p:spPr>
          <a:xfrm>
            <a:off x="999530" y="6746200"/>
            <a:ext cx="7306270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USA:</a:t>
            </a:r>
            <a:r>
              <a:rPr lang="en-US" sz="11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434 restaurants</a:t>
            </a:r>
            <a:endParaRPr lang="en-US" sz="1150" dirty="0"/>
          </a:p>
        </p:txBody>
      </p:sp>
      <p:sp>
        <p:nvSpPr>
          <p:cNvPr id="23" name="Text 21"/>
          <p:cNvSpPr/>
          <p:nvPr/>
        </p:nvSpPr>
        <p:spPr>
          <a:xfrm>
            <a:off x="999530" y="7031950"/>
            <a:ext cx="7306270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UK:</a:t>
            </a:r>
            <a:r>
              <a:rPr lang="en-US" sz="11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80 restaurants</a:t>
            </a:r>
            <a:endParaRPr lang="en-US" sz="1150" dirty="0"/>
          </a:p>
        </p:txBody>
      </p:sp>
      <p:pic>
        <p:nvPicPr>
          <p:cNvPr id="2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7983" y="1452443"/>
            <a:ext cx="3477101" cy="3477101"/>
          </a:xfrm>
          <a:prstGeom prst="rect">
            <a:avLst/>
          </a:prstGeom>
        </p:spPr>
      </p:pic>
      <p:sp>
        <p:nvSpPr>
          <p:cNvPr id="25" name="Shape 22"/>
          <p:cNvSpPr/>
          <p:nvPr/>
        </p:nvSpPr>
        <p:spPr>
          <a:xfrm>
            <a:off x="8832890" y="5094446"/>
            <a:ext cx="4967287" cy="1091565"/>
          </a:xfrm>
          <a:prstGeom prst="roundRect">
            <a:avLst>
              <a:gd name="adj" fmla="val 2015"/>
            </a:avLst>
          </a:prstGeom>
          <a:solidFill>
            <a:srgbClr val="022349"/>
          </a:solidFill>
          <a:ln/>
        </p:spPr>
      </p:sp>
      <p:pic>
        <p:nvPicPr>
          <p:cNvPr id="2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9456" y="5316855"/>
            <a:ext cx="183237" cy="146566"/>
          </a:xfrm>
          <a:prstGeom prst="rect">
            <a:avLst/>
          </a:prstGeom>
        </p:spPr>
      </p:pic>
      <p:sp>
        <p:nvSpPr>
          <p:cNvPr id="27" name="Text 23"/>
          <p:cNvSpPr/>
          <p:nvPr/>
        </p:nvSpPr>
        <p:spPr>
          <a:xfrm>
            <a:off x="9309259" y="5277564"/>
            <a:ext cx="4344353" cy="7033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b="1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Dominant Cuisine:</a:t>
            </a:r>
            <a:r>
              <a:rPr lang="en-US" sz="11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North Indian cuisine represents 31% of all restaurants, highlighting regional food preferences and market positioning strategies.</a:t>
            </a:r>
            <a:endParaRPr lang="en-US" sz="11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35D43-035A-3E94-386D-2007E22C2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94C7911-75D2-2B1D-00BB-283AFF6CF0DE}"/>
              </a:ext>
            </a:extLst>
          </p:cNvPr>
          <p:cNvSpPr/>
          <p:nvPr/>
        </p:nvSpPr>
        <p:spPr>
          <a:xfrm>
            <a:off x="837724" y="636389"/>
            <a:ext cx="3449836" cy="431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50"/>
              </a:lnSpc>
            </a:pPr>
            <a:r>
              <a:rPr lang="en-US" sz="280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Recommendations</a:t>
            </a:r>
            <a:endParaRPr lang="en-US" sz="2800" dirty="0"/>
          </a:p>
        </p:txBody>
      </p:sp>
      <p:pic>
        <p:nvPicPr>
          <p:cNvPr id="2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6617" y="1303258"/>
            <a:ext cx="4373523" cy="5623084"/>
          </a:xfrm>
          <a:prstGeom prst="rect">
            <a:avLst/>
          </a:prstGeom>
        </p:spPr>
      </p:pic>
      <p:sp>
        <p:nvSpPr>
          <p:cNvPr id="29" name="Text 0"/>
          <p:cNvSpPr/>
          <p:nvPr/>
        </p:nvSpPr>
        <p:spPr>
          <a:xfrm>
            <a:off x="1037749" y="1737003"/>
            <a:ext cx="6221968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Expand in low-density cities and add 3,000+ restaurants in Tier 2 &amp; 3 cities.</a:t>
            </a:r>
            <a:endParaRPr lang="en-US" sz="1600" dirty="0"/>
          </a:p>
        </p:txBody>
      </p:sp>
      <p:sp>
        <p:nvSpPr>
          <p:cNvPr id="30" name="Text 1"/>
          <p:cNvSpPr/>
          <p:nvPr/>
        </p:nvSpPr>
        <p:spPr>
          <a:xfrm>
            <a:off x="1037749" y="2480310"/>
            <a:ext cx="6221968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Boost Online Delivery adoption and convert 20% offline and add 1,400+ restaurants.</a:t>
            </a:r>
            <a:endParaRPr lang="en-US" sz="1600" dirty="0"/>
          </a:p>
        </p:txBody>
      </p:sp>
      <p:sp>
        <p:nvSpPr>
          <p:cNvPr id="31" name="Text 2"/>
          <p:cNvSpPr/>
          <p:nvPr/>
        </p:nvSpPr>
        <p:spPr>
          <a:xfrm>
            <a:off x="1037749" y="3223617"/>
            <a:ext cx="622196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Increase Table Bookings restaurants double from 1,158 to 2,300.</a:t>
            </a:r>
            <a:endParaRPr lang="en-US" sz="1600" dirty="0"/>
          </a:p>
        </p:txBody>
      </p:sp>
      <p:sp>
        <p:nvSpPr>
          <p:cNvPr id="32" name="Text 3"/>
          <p:cNvSpPr/>
          <p:nvPr/>
        </p:nvSpPr>
        <p:spPr>
          <a:xfrm>
            <a:off x="1037749" y="3631883"/>
            <a:ext cx="6221968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Diversify cuisines with onboard 500+ international cuisines restaurants.</a:t>
            </a:r>
            <a:endParaRPr lang="en-US" sz="1600" dirty="0"/>
          </a:p>
        </p:txBody>
      </p:sp>
      <p:sp>
        <p:nvSpPr>
          <p:cNvPr id="33" name="Text 4"/>
          <p:cNvSpPr/>
          <p:nvPr/>
        </p:nvSpPr>
        <p:spPr>
          <a:xfrm>
            <a:off x="1037749" y="4375190"/>
            <a:ext cx="6221968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Promote premium segment and add 500+ restaurants by 1000+ cost range.</a:t>
            </a:r>
            <a:endParaRPr lang="en-US" sz="1600" dirty="0"/>
          </a:p>
        </p:txBody>
      </p:sp>
      <p:sp>
        <p:nvSpPr>
          <p:cNvPr id="34" name="Text 5"/>
          <p:cNvSpPr/>
          <p:nvPr/>
        </p:nvSpPr>
        <p:spPr>
          <a:xfrm>
            <a:off x="1037749" y="5118497"/>
            <a:ext cx="6221968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Improve quality mix with increase 5 stars restaurants by 50% to 300+ 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67761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2D783-24B0-3831-14EF-6BC3AD9B0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82F8063-5287-A53F-6B84-51465E4408F8}"/>
              </a:ext>
            </a:extLst>
          </p:cNvPr>
          <p:cNvSpPr/>
          <p:nvPr/>
        </p:nvSpPr>
        <p:spPr>
          <a:xfrm>
            <a:off x="837723" y="636389"/>
            <a:ext cx="4524851" cy="431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50"/>
              </a:lnSpc>
            </a:pPr>
            <a:r>
              <a:rPr lang="en-US" sz="280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Growth Potential</a:t>
            </a:r>
            <a:endParaRPr lang="en-US" sz="2800" dirty="0"/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2D6B0156-BB44-B1BC-A7B8-55EAA17AB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1725" y="975836"/>
            <a:ext cx="5018365" cy="6452116"/>
          </a:xfrm>
          <a:prstGeom prst="rect">
            <a:avLst/>
          </a:prstGeom>
        </p:spPr>
      </p:pic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EBE0DF68-C84C-B04F-3699-4D9B689C5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29" y="1636038"/>
            <a:ext cx="6701195" cy="5319474"/>
          </a:xfrm>
          <a:prstGeom prst="rect">
            <a:avLst/>
          </a:prstGeom>
        </p:spPr>
      </p:pic>
      <p:sp>
        <p:nvSpPr>
          <p:cNvPr id="8" name="Text 0">
            <a:extLst>
              <a:ext uri="{FF2B5EF4-FFF2-40B4-BE49-F238E27FC236}">
                <a16:creationId xmlns:a16="http://schemas.microsoft.com/office/drawing/2014/main" id="{71EEF5AB-4F40-3BA2-FE96-54079EFFA783}"/>
              </a:ext>
            </a:extLst>
          </p:cNvPr>
          <p:cNvSpPr/>
          <p:nvPr/>
        </p:nvSpPr>
        <p:spPr>
          <a:xfrm>
            <a:off x="3984438" y="3858870"/>
            <a:ext cx="1073448" cy="824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Estimated Restaurant Growth</a:t>
            </a:r>
            <a:endParaRPr lang="en-US" sz="1350" dirty="0"/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90F7F536-2FC4-15CA-A2BE-AB869FCC11BB}"/>
              </a:ext>
            </a:extLst>
          </p:cNvPr>
          <p:cNvSpPr/>
          <p:nvPr/>
        </p:nvSpPr>
        <p:spPr>
          <a:xfrm>
            <a:off x="5078844" y="2135418"/>
            <a:ext cx="1791526" cy="517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City Expansion</a:t>
            </a:r>
            <a:endParaRPr lang="en-US" sz="1250" dirty="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9431F2A9-6B5F-83E0-E7F9-E6BC8B84B6C3}"/>
              </a:ext>
            </a:extLst>
          </p:cNvPr>
          <p:cNvSpPr/>
          <p:nvPr/>
        </p:nvSpPr>
        <p:spPr>
          <a:xfrm>
            <a:off x="5078844" y="2731727"/>
            <a:ext cx="1791526" cy="220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+3,000 new locations</a:t>
            </a:r>
            <a:endParaRPr lang="en-US" sz="1050" dirty="0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52DF9283-69BF-84F9-E439-09D89859DF8C}"/>
              </a:ext>
            </a:extLst>
          </p:cNvPr>
          <p:cNvSpPr/>
          <p:nvPr/>
        </p:nvSpPr>
        <p:spPr>
          <a:xfrm>
            <a:off x="2092710" y="2025273"/>
            <a:ext cx="1791527" cy="517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Total Potential Growth</a:t>
            </a:r>
            <a:endParaRPr lang="en-US" sz="1250" dirty="0"/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DE244535-9117-2DCA-B754-A08C3BE7C479}"/>
              </a:ext>
            </a:extLst>
          </p:cNvPr>
          <p:cNvSpPr/>
          <p:nvPr/>
        </p:nvSpPr>
        <p:spPr>
          <a:xfrm>
            <a:off x="2092710" y="2621582"/>
            <a:ext cx="1791527" cy="4405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~6,000 new restaurants (63%)</a:t>
            </a:r>
            <a:endParaRPr lang="en-US" sz="1050" dirty="0"/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6703CA98-DB46-3A78-EC33-7E76F2361C27}"/>
              </a:ext>
            </a:extLst>
          </p:cNvPr>
          <p:cNvSpPr/>
          <p:nvPr/>
        </p:nvSpPr>
        <p:spPr>
          <a:xfrm>
            <a:off x="2092710" y="5614294"/>
            <a:ext cx="1791527" cy="5507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Cuisine Diversification</a:t>
            </a:r>
            <a:endParaRPr lang="en-US" sz="1350" dirty="0"/>
          </a:p>
        </p:txBody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C4994E2F-DBF7-7E06-BC58-F26A8683C7FC}"/>
              </a:ext>
            </a:extLst>
          </p:cNvPr>
          <p:cNvSpPr/>
          <p:nvPr/>
        </p:nvSpPr>
        <p:spPr>
          <a:xfrm>
            <a:off x="2092710" y="6243340"/>
            <a:ext cx="1791527" cy="220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+500 new menu types</a:t>
            </a:r>
            <a:endParaRPr lang="en-US" sz="1050" dirty="0"/>
          </a:p>
        </p:txBody>
      </p:sp>
      <p:sp>
        <p:nvSpPr>
          <p:cNvPr id="15" name="Text 7">
            <a:extLst>
              <a:ext uri="{FF2B5EF4-FFF2-40B4-BE49-F238E27FC236}">
                <a16:creationId xmlns:a16="http://schemas.microsoft.com/office/drawing/2014/main" id="{18C51135-6935-1B9F-B178-24DFFC2541A2}"/>
              </a:ext>
            </a:extLst>
          </p:cNvPr>
          <p:cNvSpPr/>
          <p:nvPr/>
        </p:nvSpPr>
        <p:spPr>
          <a:xfrm>
            <a:off x="5078844" y="5520518"/>
            <a:ext cx="1791526" cy="517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Table Bookings</a:t>
            </a:r>
            <a:endParaRPr lang="en-US" sz="1250" dirty="0"/>
          </a:p>
        </p:txBody>
      </p:sp>
      <p:sp>
        <p:nvSpPr>
          <p:cNvPr id="16" name="Text 8">
            <a:extLst>
              <a:ext uri="{FF2B5EF4-FFF2-40B4-BE49-F238E27FC236}">
                <a16:creationId xmlns:a16="http://schemas.microsoft.com/office/drawing/2014/main" id="{5312B632-28EF-626C-A379-943DD707F82D}"/>
              </a:ext>
            </a:extLst>
          </p:cNvPr>
          <p:cNvSpPr/>
          <p:nvPr/>
        </p:nvSpPr>
        <p:spPr>
          <a:xfrm>
            <a:off x="5078844" y="6116827"/>
            <a:ext cx="1791526" cy="4405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+1,100 reservations support</a:t>
            </a:r>
            <a:endParaRPr lang="en-US" sz="1050" dirty="0"/>
          </a:p>
        </p:txBody>
      </p:sp>
      <p:sp>
        <p:nvSpPr>
          <p:cNvPr id="17" name="Text 9">
            <a:extLst>
              <a:ext uri="{FF2B5EF4-FFF2-40B4-BE49-F238E27FC236}">
                <a16:creationId xmlns:a16="http://schemas.microsoft.com/office/drawing/2014/main" id="{ACB6E3B2-4F89-ACE9-8A33-03BE8FB21B77}"/>
              </a:ext>
            </a:extLst>
          </p:cNvPr>
          <p:cNvSpPr/>
          <p:nvPr/>
        </p:nvSpPr>
        <p:spPr>
          <a:xfrm>
            <a:off x="5725023" y="3988136"/>
            <a:ext cx="1830689" cy="258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Online Delivery</a:t>
            </a:r>
            <a:endParaRPr lang="en-US" sz="1250" dirty="0"/>
          </a:p>
        </p:txBody>
      </p:sp>
      <p:sp>
        <p:nvSpPr>
          <p:cNvPr id="18" name="Text 10">
            <a:extLst>
              <a:ext uri="{FF2B5EF4-FFF2-40B4-BE49-F238E27FC236}">
                <a16:creationId xmlns:a16="http://schemas.microsoft.com/office/drawing/2014/main" id="{BC1E4FDA-375A-5E6B-9C3C-FB33CB1EE336}"/>
              </a:ext>
            </a:extLst>
          </p:cNvPr>
          <p:cNvSpPr/>
          <p:nvPr/>
        </p:nvSpPr>
        <p:spPr>
          <a:xfrm>
            <a:off x="5725023" y="4325453"/>
            <a:ext cx="1830689" cy="220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+1,400 delivery partners</a:t>
            </a:r>
            <a:endParaRPr lang="en-US" sz="1050" dirty="0"/>
          </a:p>
        </p:txBody>
      </p:sp>
      <p:sp>
        <p:nvSpPr>
          <p:cNvPr id="19" name="Text 11">
            <a:extLst>
              <a:ext uri="{FF2B5EF4-FFF2-40B4-BE49-F238E27FC236}">
                <a16:creationId xmlns:a16="http://schemas.microsoft.com/office/drawing/2014/main" id="{C5F784AD-BE69-FBE2-84B4-6239B040393F}"/>
              </a:ext>
            </a:extLst>
          </p:cNvPr>
          <p:cNvSpPr/>
          <p:nvPr/>
        </p:nvSpPr>
        <p:spPr>
          <a:xfrm>
            <a:off x="1436740" y="3758210"/>
            <a:ext cx="1830689" cy="517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Premium Segment</a:t>
            </a:r>
            <a:endParaRPr lang="en-US" sz="1250" dirty="0"/>
          </a:p>
        </p:txBody>
      </p:sp>
      <p:sp>
        <p:nvSpPr>
          <p:cNvPr id="20" name="Text 12">
            <a:extLst>
              <a:ext uri="{FF2B5EF4-FFF2-40B4-BE49-F238E27FC236}">
                <a16:creationId xmlns:a16="http://schemas.microsoft.com/office/drawing/2014/main" id="{6E8704BB-581D-4317-3009-32FE1AE8FC8B}"/>
              </a:ext>
            </a:extLst>
          </p:cNvPr>
          <p:cNvSpPr/>
          <p:nvPr/>
        </p:nvSpPr>
        <p:spPr>
          <a:xfrm>
            <a:off x="1436740" y="4354518"/>
            <a:ext cx="1830689" cy="4405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+500 high-end restaurants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896767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893219"/>
            <a:ext cx="4928354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37724" y="3927991"/>
            <a:ext cx="12954952" cy="837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Despite all the challenges faced, this project helped us in improving data analysis, visualization, and problem-solving skills across all the tools.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837724" y="5001339"/>
            <a:ext cx="129549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806785"/>
            <a:ext cx="4928354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endParaRPr lang="en-US" sz="38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602FD-5D25-A817-4973-8D46494A9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05952"/>
            <a:ext cx="4928354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Group Members</a:t>
            </a:r>
            <a:endParaRPr lang="en-US" sz="3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940725"/>
            <a:ext cx="562808" cy="56280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837724" y="3739158"/>
            <a:ext cx="4178618" cy="1187529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1986201" y="4114799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Ashif Ansari</a:t>
            </a:r>
            <a:endParaRPr lang="en-US" sz="2300" dirty="0"/>
          </a:p>
        </p:txBody>
      </p:sp>
      <p:sp>
        <p:nvSpPr>
          <p:cNvPr id="7" name="Shape 4"/>
          <p:cNvSpPr/>
          <p:nvPr/>
        </p:nvSpPr>
        <p:spPr>
          <a:xfrm>
            <a:off x="5225772" y="3739158"/>
            <a:ext cx="4178737" cy="1187529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6187797" y="4114800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Sowparnika V</a:t>
            </a:r>
            <a:endParaRPr lang="en-US" sz="2300" dirty="0"/>
          </a:p>
        </p:txBody>
      </p:sp>
      <p:sp>
        <p:nvSpPr>
          <p:cNvPr id="10" name="Shape 7"/>
          <p:cNvSpPr/>
          <p:nvPr/>
        </p:nvSpPr>
        <p:spPr>
          <a:xfrm>
            <a:off x="9613940" y="3739158"/>
            <a:ext cx="4178737" cy="1187529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9972676" y="4114800"/>
            <a:ext cx="3667124" cy="491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Yashobanta Nayak</a:t>
            </a:r>
            <a:endParaRPr lang="en-US" sz="2300" dirty="0"/>
          </a:p>
        </p:txBody>
      </p:sp>
      <p:sp>
        <p:nvSpPr>
          <p:cNvPr id="13" name="Shape 10"/>
          <p:cNvSpPr/>
          <p:nvPr/>
        </p:nvSpPr>
        <p:spPr>
          <a:xfrm>
            <a:off x="837724" y="5136118"/>
            <a:ext cx="6372701" cy="1187529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4" name="Text 11"/>
          <p:cNvSpPr/>
          <p:nvPr/>
        </p:nvSpPr>
        <p:spPr>
          <a:xfrm>
            <a:off x="2345652" y="5596230"/>
            <a:ext cx="3829287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Amansingh Thakur</a:t>
            </a:r>
            <a:endParaRPr lang="en-US" sz="2500" dirty="0"/>
          </a:p>
        </p:txBody>
      </p:sp>
      <p:sp>
        <p:nvSpPr>
          <p:cNvPr id="16" name="Shape 13"/>
          <p:cNvSpPr/>
          <p:nvPr/>
        </p:nvSpPr>
        <p:spPr>
          <a:xfrm>
            <a:off x="7419856" y="5136118"/>
            <a:ext cx="6372820" cy="1187529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7" name="Text 14"/>
          <p:cNvSpPr/>
          <p:nvPr/>
        </p:nvSpPr>
        <p:spPr>
          <a:xfrm>
            <a:off x="9210676" y="5582956"/>
            <a:ext cx="3228974" cy="300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Shravani Dhuri</a:t>
            </a:r>
            <a:endParaRPr lang="en-US" sz="2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009" y="575429"/>
            <a:ext cx="4677608" cy="584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Agenda</a:t>
            </a:r>
            <a:endParaRPr lang="en-US" sz="3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09" y="1557695"/>
            <a:ext cx="534233" cy="5342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009" y="2315528"/>
            <a:ext cx="198715" cy="248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01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837009" y="2630448"/>
            <a:ext cx="4186238" cy="2286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6" name="Text 3"/>
          <p:cNvSpPr/>
          <p:nvPr/>
        </p:nvSpPr>
        <p:spPr>
          <a:xfrm>
            <a:off x="837009" y="2775466"/>
            <a:ext cx="3531751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Difficulties Faced In Excel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837009" y="3186946"/>
            <a:ext cx="4186238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Performance issues with large datasets and complex calculations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5221962" y="2315528"/>
            <a:ext cx="198715" cy="248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02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5221962" y="2630448"/>
            <a:ext cx="4186357" cy="2286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10" name="Text 7"/>
          <p:cNvSpPr/>
          <p:nvPr/>
        </p:nvSpPr>
        <p:spPr>
          <a:xfrm>
            <a:off x="5221962" y="2775466"/>
            <a:ext cx="4023479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Difficulties Faced In Power BI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5221962" y="3186946"/>
            <a:ext cx="4186357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Data modeling challenges and DAX measure complexities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9607034" y="2315528"/>
            <a:ext cx="198715" cy="248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9607034" y="2630448"/>
            <a:ext cx="4186357" cy="2286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14" name="Text 11"/>
          <p:cNvSpPr/>
          <p:nvPr/>
        </p:nvSpPr>
        <p:spPr>
          <a:xfrm>
            <a:off x="9607034" y="2775466"/>
            <a:ext cx="3897511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Difficulties Faced In Tableau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9607034" y="3186946"/>
            <a:ext cx="4186357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Data connectivity issues and advanced visualization hurdles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837009" y="4170998"/>
            <a:ext cx="198715" cy="248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837009" y="4485918"/>
            <a:ext cx="4186238" cy="2286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18" name="Text 15"/>
          <p:cNvSpPr/>
          <p:nvPr/>
        </p:nvSpPr>
        <p:spPr>
          <a:xfrm>
            <a:off x="837009" y="4630936"/>
            <a:ext cx="3394234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Difficulties Faced In SQL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837009" y="5042416"/>
            <a:ext cx="4186238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Query optimization and data import challenges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5221962" y="4170998"/>
            <a:ext cx="198715" cy="248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05</a:t>
            </a:r>
            <a:endParaRPr lang="en-US" sz="1550" dirty="0"/>
          </a:p>
        </p:txBody>
      </p:sp>
      <p:sp>
        <p:nvSpPr>
          <p:cNvPr id="21" name="Shape 18"/>
          <p:cNvSpPr/>
          <p:nvPr/>
        </p:nvSpPr>
        <p:spPr>
          <a:xfrm>
            <a:off x="5221962" y="4485918"/>
            <a:ext cx="4186357" cy="2286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22" name="Text 19"/>
          <p:cNvSpPr/>
          <p:nvPr/>
        </p:nvSpPr>
        <p:spPr>
          <a:xfrm>
            <a:off x="5221962" y="4630936"/>
            <a:ext cx="4186357" cy="584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Common Challenges Across All Tools</a:t>
            </a:r>
            <a:endParaRPr lang="en-US" sz="1800" dirty="0"/>
          </a:p>
        </p:txBody>
      </p:sp>
      <p:sp>
        <p:nvSpPr>
          <p:cNvPr id="23" name="Text 20"/>
          <p:cNvSpPr/>
          <p:nvPr/>
        </p:nvSpPr>
        <p:spPr>
          <a:xfrm>
            <a:off x="5221962" y="5334714"/>
            <a:ext cx="4186357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Universal data analytics obstacles encountered</a:t>
            </a:r>
            <a:endParaRPr lang="en-US" sz="1550" dirty="0"/>
          </a:p>
        </p:txBody>
      </p:sp>
      <p:sp>
        <p:nvSpPr>
          <p:cNvPr id="24" name="Text 21"/>
          <p:cNvSpPr/>
          <p:nvPr/>
        </p:nvSpPr>
        <p:spPr>
          <a:xfrm>
            <a:off x="9607034" y="4170998"/>
            <a:ext cx="198715" cy="248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06</a:t>
            </a:r>
            <a:endParaRPr lang="en-US" sz="1550" dirty="0"/>
          </a:p>
        </p:txBody>
      </p:sp>
      <p:sp>
        <p:nvSpPr>
          <p:cNvPr id="25" name="Shape 22"/>
          <p:cNvSpPr/>
          <p:nvPr/>
        </p:nvSpPr>
        <p:spPr>
          <a:xfrm>
            <a:off x="9607034" y="4485918"/>
            <a:ext cx="4186357" cy="2286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26" name="Text 23"/>
          <p:cNvSpPr/>
          <p:nvPr/>
        </p:nvSpPr>
        <p:spPr>
          <a:xfrm>
            <a:off x="9607034" y="4630936"/>
            <a:ext cx="4186357" cy="584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Learning Outcomes &amp; Solutions</a:t>
            </a:r>
            <a:endParaRPr lang="en-US" sz="1800" dirty="0"/>
          </a:p>
        </p:txBody>
      </p:sp>
      <p:sp>
        <p:nvSpPr>
          <p:cNvPr id="27" name="Text 24"/>
          <p:cNvSpPr/>
          <p:nvPr/>
        </p:nvSpPr>
        <p:spPr>
          <a:xfrm>
            <a:off x="9607034" y="5334714"/>
            <a:ext cx="4186357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Key insights and problem-solving strategies developed</a:t>
            </a:r>
            <a:endParaRPr lang="en-US" sz="1550" dirty="0"/>
          </a:p>
        </p:txBody>
      </p:sp>
      <p:sp>
        <p:nvSpPr>
          <p:cNvPr id="28" name="Text 25"/>
          <p:cNvSpPr/>
          <p:nvPr/>
        </p:nvSpPr>
        <p:spPr>
          <a:xfrm>
            <a:off x="779859" y="6318766"/>
            <a:ext cx="198715" cy="248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07</a:t>
            </a:r>
            <a:endParaRPr lang="en-US" sz="1550" dirty="0"/>
          </a:p>
        </p:txBody>
      </p:sp>
      <p:sp>
        <p:nvSpPr>
          <p:cNvPr id="30" name="Text 27"/>
          <p:cNvSpPr/>
          <p:nvPr/>
        </p:nvSpPr>
        <p:spPr>
          <a:xfrm>
            <a:off x="837009" y="6778704"/>
            <a:ext cx="2338745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Findings</a:t>
            </a:r>
            <a:endParaRPr lang="en-US" sz="1800" dirty="0"/>
          </a:p>
        </p:txBody>
      </p:sp>
      <p:sp>
        <p:nvSpPr>
          <p:cNvPr id="31" name="Text 28"/>
          <p:cNvSpPr/>
          <p:nvPr/>
        </p:nvSpPr>
        <p:spPr>
          <a:xfrm>
            <a:off x="837010" y="7190184"/>
            <a:ext cx="4267199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Critical insights from our comprehensive Zomato analysis</a:t>
            </a:r>
            <a:endParaRPr lang="en-US" sz="1400" dirty="0"/>
          </a:p>
        </p:txBody>
      </p:sp>
      <p:sp>
        <p:nvSpPr>
          <p:cNvPr id="33" name="Shape 14">
            <a:extLst>
              <a:ext uri="{FF2B5EF4-FFF2-40B4-BE49-F238E27FC236}">
                <a16:creationId xmlns:a16="http://schemas.microsoft.com/office/drawing/2014/main" id="{EC87EDB0-0D30-C4DE-F51A-6B1AEB55792F}"/>
              </a:ext>
            </a:extLst>
          </p:cNvPr>
          <p:cNvSpPr/>
          <p:nvPr/>
        </p:nvSpPr>
        <p:spPr>
          <a:xfrm>
            <a:off x="817959" y="6686193"/>
            <a:ext cx="4186238" cy="2286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34" name="Text 25">
            <a:extLst>
              <a:ext uri="{FF2B5EF4-FFF2-40B4-BE49-F238E27FC236}">
                <a16:creationId xmlns:a16="http://schemas.microsoft.com/office/drawing/2014/main" id="{52448BAF-0EAA-C021-E819-A1BD2BC52517}"/>
              </a:ext>
            </a:extLst>
          </p:cNvPr>
          <p:cNvSpPr/>
          <p:nvPr/>
        </p:nvSpPr>
        <p:spPr>
          <a:xfrm>
            <a:off x="5132784" y="6318766"/>
            <a:ext cx="198715" cy="248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08</a:t>
            </a:r>
            <a:endParaRPr lang="en-US" sz="1550" dirty="0"/>
          </a:p>
        </p:txBody>
      </p:sp>
      <p:sp>
        <p:nvSpPr>
          <p:cNvPr id="35" name="Shape 14">
            <a:extLst>
              <a:ext uri="{FF2B5EF4-FFF2-40B4-BE49-F238E27FC236}">
                <a16:creationId xmlns:a16="http://schemas.microsoft.com/office/drawing/2014/main" id="{5226F535-7417-FE8E-72F1-494CF95FAC99}"/>
              </a:ext>
            </a:extLst>
          </p:cNvPr>
          <p:cNvSpPr/>
          <p:nvPr/>
        </p:nvSpPr>
        <p:spPr>
          <a:xfrm>
            <a:off x="5170884" y="6686193"/>
            <a:ext cx="4186238" cy="2286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40" name="Text 27">
            <a:extLst>
              <a:ext uri="{FF2B5EF4-FFF2-40B4-BE49-F238E27FC236}">
                <a16:creationId xmlns:a16="http://schemas.microsoft.com/office/drawing/2014/main" id="{3C8BC090-80FA-7181-ACC2-0538594DC7A1}"/>
              </a:ext>
            </a:extLst>
          </p:cNvPr>
          <p:cNvSpPr/>
          <p:nvPr/>
        </p:nvSpPr>
        <p:spPr>
          <a:xfrm>
            <a:off x="5170884" y="6822520"/>
            <a:ext cx="2338745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Recommendations</a:t>
            </a:r>
            <a:endParaRPr lang="en-US" sz="1800" dirty="0"/>
          </a:p>
        </p:txBody>
      </p:sp>
      <p:sp>
        <p:nvSpPr>
          <p:cNvPr id="41" name="Text 25">
            <a:extLst>
              <a:ext uri="{FF2B5EF4-FFF2-40B4-BE49-F238E27FC236}">
                <a16:creationId xmlns:a16="http://schemas.microsoft.com/office/drawing/2014/main" id="{3649ADE2-AE45-0AC5-5BA2-7087F3BD3190}"/>
              </a:ext>
            </a:extLst>
          </p:cNvPr>
          <p:cNvSpPr/>
          <p:nvPr/>
        </p:nvSpPr>
        <p:spPr>
          <a:xfrm>
            <a:off x="9647634" y="6309241"/>
            <a:ext cx="198715" cy="248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08</a:t>
            </a:r>
            <a:endParaRPr lang="en-US" sz="1550" dirty="0"/>
          </a:p>
        </p:txBody>
      </p:sp>
      <p:sp>
        <p:nvSpPr>
          <p:cNvPr id="42" name="Shape 14">
            <a:extLst>
              <a:ext uri="{FF2B5EF4-FFF2-40B4-BE49-F238E27FC236}">
                <a16:creationId xmlns:a16="http://schemas.microsoft.com/office/drawing/2014/main" id="{1E6509A3-4EE8-3DA3-2F85-2F5CCD09F32E}"/>
              </a:ext>
            </a:extLst>
          </p:cNvPr>
          <p:cNvSpPr/>
          <p:nvPr/>
        </p:nvSpPr>
        <p:spPr>
          <a:xfrm>
            <a:off x="9685734" y="6676668"/>
            <a:ext cx="4186238" cy="2286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43" name="Text 27">
            <a:extLst>
              <a:ext uri="{FF2B5EF4-FFF2-40B4-BE49-F238E27FC236}">
                <a16:creationId xmlns:a16="http://schemas.microsoft.com/office/drawing/2014/main" id="{43E7F48D-83EF-93CA-9F75-84FC40ABC133}"/>
              </a:ext>
            </a:extLst>
          </p:cNvPr>
          <p:cNvSpPr/>
          <p:nvPr/>
        </p:nvSpPr>
        <p:spPr>
          <a:xfrm>
            <a:off x="9685733" y="6812995"/>
            <a:ext cx="2591991" cy="27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Growth Potentials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41509"/>
            <a:ext cx="5953958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Difficulties Faced In Excel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1574006"/>
            <a:ext cx="1403271" cy="87034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190774" y="1574006"/>
            <a:ext cx="7609403" cy="1330762"/>
          </a:xfrm>
          <a:prstGeom prst="roundRect">
            <a:avLst>
              <a:gd name="adj" fmla="val 8246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67914" y="1574006"/>
            <a:ext cx="91440" cy="1330762"/>
          </a:xfrm>
          <a:prstGeom prst="roundRect">
            <a:avLst>
              <a:gd name="adj" fmla="val 27488"/>
            </a:avLst>
          </a:prstGeom>
          <a:solidFill>
            <a:srgbClr val="0A988B"/>
          </a:solidFill>
          <a:ln/>
        </p:spPr>
      </p:sp>
      <p:sp>
        <p:nvSpPr>
          <p:cNvPr id="6" name="Text 3"/>
          <p:cNvSpPr/>
          <p:nvPr/>
        </p:nvSpPr>
        <p:spPr>
          <a:xfrm>
            <a:off x="6449735" y="1764387"/>
            <a:ext cx="3029426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Performance Bottlenecks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449735" y="2178368"/>
            <a:ext cx="7160062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Processing large datasets with 9,500+ restaurant records caused significant slowness and frequent freezing, particularly when applying filters or creating pivot tables.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6190774" y="3072289"/>
            <a:ext cx="7609403" cy="1330762"/>
          </a:xfrm>
          <a:prstGeom prst="roundRect">
            <a:avLst>
              <a:gd name="adj" fmla="val 8246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167914" y="3072289"/>
            <a:ext cx="91440" cy="1330762"/>
          </a:xfrm>
          <a:prstGeom prst="roundRect">
            <a:avLst>
              <a:gd name="adj" fmla="val 27488"/>
            </a:avLst>
          </a:prstGeom>
          <a:solidFill>
            <a:srgbClr val="0A988B"/>
          </a:solidFill>
          <a:ln/>
        </p:spPr>
      </p:sp>
      <p:sp>
        <p:nvSpPr>
          <p:cNvPr id="10" name="Text 7"/>
          <p:cNvSpPr/>
          <p:nvPr/>
        </p:nvSpPr>
        <p:spPr>
          <a:xfrm>
            <a:off x="6449735" y="3262670"/>
            <a:ext cx="3024902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Cleaning Challenges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6449735" y="3676650"/>
            <a:ext cx="7160062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Manual identification and removal of duplicate entries, handling missing values in critical fields like ratings and location data proved time-consuming and error-prone.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6190774" y="4570571"/>
            <a:ext cx="7609403" cy="1330762"/>
          </a:xfrm>
          <a:prstGeom prst="roundRect">
            <a:avLst>
              <a:gd name="adj" fmla="val 8246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167914" y="4570571"/>
            <a:ext cx="91440" cy="1330762"/>
          </a:xfrm>
          <a:prstGeom prst="roundRect">
            <a:avLst>
              <a:gd name="adj" fmla="val 27488"/>
            </a:avLst>
          </a:prstGeom>
          <a:solidFill>
            <a:srgbClr val="0A988B"/>
          </a:solidFill>
          <a:ln/>
        </p:spPr>
      </p:sp>
      <p:sp>
        <p:nvSpPr>
          <p:cNvPr id="14" name="Text 11"/>
          <p:cNvSpPr/>
          <p:nvPr/>
        </p:nvSpPr>
        <p:spPr>
          <a:xfrm>
            <a:off x="6449735" y="4760952"/>
            <a:ext cx="3667482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Complex Formula Development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6449735" y="5174932"/>
            <a:ext cx="7160062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Implementing currency conversion calculations, nested conditional formulas for price categorization, and multi-criteria analysis required advanced Excel knowledge and careful debugging.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6190774" y="6068854"/>
            <a:ext cx="7609403" cy="1330762"/>
          </a:xfrm>
          <a:prstGeom prst="roundRect">
            <a:avLst>
              <a:gd name="adj" fmla="val 8246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6167914" y="6068854"/>
            <a:ext cx="91440" cy="1330762"/>
          </a:xfrm>
          <a:prstGeom prst="roundRect">
            <a:avLst>
              <a:gd name="adj" fmla="val 27488"/>
            </a:avLst>
          </a:prstGeom>
          <a:solidFill>
            <a:srgbClr val="0A988B"/>
          </a:solidFill>
          <a:ln/>
        </p:spPr>
      </p:sp>
      <p:sp>
        <p:nvSpPr>
          <p:cNvPr id="18" name="Text 15"/>
          <p:cNvSpPr/>
          <p:nvPr/>
        </p:nvSpPr>
        <p:spPr>
          <a:xfrm>
            <a:off x="6449735" y="6259235"/>
            <a:ext cx="2894886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Visualization Limitations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6449735" y="6673215"/>
            <a:ext cx="7160062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Creating comprehensive charts displaying multiple dimensions simultaneously became cumbersome, with limited customization options for professional presentation requirements.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575905"/>
            <a:ext cx="8477131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Difficulties Faced In Power BI</a:t>
            </a:r>
            <a:endParaRPr lang="en-US" sz="3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1741527"/>
            <a:ext cx="2212300" cy="124229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3219450"/>
            <a:ext cx="4202073" cy="4202073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5558433" y="1741527"/>
            <a:ext cx="471249" cy="471249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6" name="Text 2"/>
          <p:cNvSpPr/>
          <p:nvPr/>
        </p:nvSpPr>
        <p:spPr>
          <a:xfrm>
            <a:off x="5646241" y="1792367"/>
            <a:ext cx="295632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3"/>
          <p:cNvSpPr/>
          <p:nvPr/>
        </p:nvSpPr>
        <p:spPr>
          <a:xfrm>
            <a:off x="6239113" y="1813441"/>
            <a:ext cx="3309342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Relationship Complexity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6239113" y="2638901"/>
            <a:ext cx="3309342" cy="2010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Establishing accurate relationships between restaurant details, location data, and rating tables required multiple iterations to avoid circular dependencies and ensure proper data flow throughout the model.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9810274" y="1741527"/>
            <a:ext cx="471249" cy="471249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0" name="Text 6"/>
          <p:cNvSpPr/>
          <p:nvPr/>
        </p:nvSpPr>
        <p:spPr>
          <a:xfrm>
            <a:off x="9898082" y="1792367"/>
            <a:ext cx="295632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300" dirty="0"/>
          </a:p>
        </p:txBody>
      </p:sp>
      <p:sp>
        <p:nvSpPr>
          <p:cNvPr id="11" name="Text 7"/>
          <p:cNvSpPr/>
          <p:nvPr/>
        </p:nvSpPr>
        <p:spPr>
          <a:xfrm>
            <a:off x="10490954" y="1813441"/>
            <a:ext cx="3309342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DAX Measure Development</a:t>
            </a:r>
            <a:endParaRPr lang="en-US" sz="1900" dirty="0"/>
          </a:p>
        </p:txBody>
      </p:sp>
      <p:sp>
        <p:nvSpPr>
          <p:cNvPr id="12" name="Text 8"/>
          <p:cNvSpPr/>
          <p:nvPr/>
        </p:nvSpPr>
        <p:spPr>
          <a:xfrm>
            <a:off x="10490954" y="2638901"/>
            <a:ext cx="3309342" cy="2345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Writing complex DAX formulas for calculating total restaurants per city, creating dynamic price bucket categories, and implementing conditional formatting logic proved challenging for team members new to the syntax.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5558433" y="5403056"/>
            <a:ext cx="471249" cy="471249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4" name="Text 10"/>
          <p:cNvSpPr/>
          <p:nvPr/>
        </p:nvSpPr>
        <p:spPr>
          <a:xfrm>
            <a:off x="5646241" y="5453896"/>
            <a:ext cx="295632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300" dirty="0"/>
          </a:p>
        </p:txBody>
      </p:sp>
      <p:sp>
        <p:nvSpPr>
          <p:cNvPr id="15" name="Text 11"/>
          <p:cNvSpPr/>
          <p:nvPr/>
        </p:nvSpPr>
        <p:spPr>
          <a:xfrm>
            <a:off x="6239113" y="5474970"/>
            <a:ext cx="4541282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Interactive Visualization Issues</a:t>
            </a:r>
            <a:endParaRPr lang="en-US" sz="1900" dirty="0"/>
          </a:p>
        </p:txBody>
      </p:sp>
      <p:sp>
        <p:nvSpPr>
          <p:cNvPr id="16" name="Text 12"/>
          <p:cNvSpPr/>
          <p:nvPr/>
        </p:nvSpPr>
        <p:spPr>
          <a:xfrm>
            <a:off x="6239113" y="5992416"/>
            <a:ext cx="7561183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Implementing drill-through functionality, creating dynamic titles that respond to filters, and ensuring proper cross-filtering behavior across multiple dashboard pages required advanced Power BI knowledge and extensive testing.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721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770" y="862608"/>
            <a:ext cx="3832860" cy="7620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3158966"/>
            <a:ext cx="7802761" cy="585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Difficulties Faced In Tableau</a:t>
            </a:r>
            <a:endParaRPr lang="en-US" sz="36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4042529"/>
            <a:ext cx="4318278" cy="79593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036677" y="5037415"/>
            <a:ext cx="3339584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Connection Issues</a:t>
            </a:r>
            <a:endParaRPr lang="en-US" sz="1800" dirty="0"/>
          </a:p>
        </p:txBody>
      </p:sp>
      <p:sp>
        <p:nvSpPr>
          <p:cNvPr id="7" name="Text 2"/>
          <p:cNvSpPr/>
          <p:nvPr/>
        </p:nvSpPr>
        <p:spPr>
          <a:xfrm>
            <a:off x="1036677" y="5449252"/>
            <a:ext cx="3920371" cy="1273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Excel data import frequently resulted in data type mismatches, requiring extensive field mapping and data source optimization to ensure accurate visualization rendering.</a:t>
            </a:r>
            <a:endParaRPr lang="en-US" sz="15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6002" y="4042529"/>
            <a:ext cx="4318278" cy="79593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354955" y="5037415"/>
            <a:ext cx="3236119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Calculation Complexity</a:t>
            </a:r>
            <a:endParaRPr lang="en-US" sz="1800" dirty="0"/>
          </a:p>
        </p:txBody>
      </p:sp>
      <p:sp>
        <p:nvSpPr>
          <p:cNvPr id="10" name="Text 4"/>
          <p:cNvSpPr/>
          <p:nvPr/>
        </p:nvSpPr>
        <p:spPr>
          <a:xfrm>
            <a:off x="5354955" y="5449252"/>
            <a:ext cx="3920371" cy="19095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Implementing table calculations for running totals, percentage differences, and custom aggregations across different dimensions proved challenging, especially when combining multiple calculation types in single visualizations.</a:t>
            </a:r>
            <a:endParaRPr lang="en-US" sz="15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4279" y="4042529"/>
            <a:ext cx="4318278" cy="79593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9673233" y="5037415"/>
            <a:ext cx="3886676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Dynamic Dashboard Design</a:t>
            </a:r>
            <a:endParaRPr lang="en-US" sz="1800" dirty="0"/>
          </a:p>
        </p:txBody>
      </p:sp>
      <p:sp>
        <p:nvSpPr>
          <p:cNvPr id="13" name="Text 6"/>
          <p:cNvSpPr/>
          <p:nvPr/>
        </p:nvSpPr>
        <p:spPr>
          <a:xfrm>
            <a:off x="9673233" y="5449252"/>
            <a:ext cx="3920371" cy="1591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Creating responsive filters that update dashboard titles automatically and managing hierarchical date displays (Year/Quarter/Month) in unified charts required advanced parameter and calculation techniques.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7008" y="568523"/>
            <a:ext cx="6002060" cy="516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Difficulties Faced In SQL</a:t>
            </a:r>
            <a:endParaRPr lang="en-US" sz="3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08" y="1546622"/>
            <a:ext cx="1065490" cy="106549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185880" y="1546622"/>
            <a:ext cx="9625132" cy="1347907"/>
          </a:xfrm>
          <a:prstGeom prst="roundRect">
            <a:avLst>
              <a:gd name="adj" fmla="val 31295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4361617" y="1722358"/>
            <a:ext cx="3412331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Query Structure Challenges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361617" y="2156579"/>
            <a:ext cx="9273659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Writing efficient JOIN operations across multiple tables, implementing nested subqueries for complex filtering, and creating accurate aggregation functions required careful planning and multiple iterations to avoid performance issues.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4185880" y="3070265"/>
            <a:ext cx="9625132" cy="1347907"/>
          </a:xfrm>
          <a:prstGeom prst="roundRect">
            <a:avLst>
              <a:gd name="adj" fmla="val 31295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4361617" y="3246001"/>
            <a:ext cx="3686175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Syntax and Formatting Errors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361617" y="3680222"/>
            <a:ext cx="9273659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Frequent errors due to inconsistent column naming conventions, extra spaces in field names, and case-sensitivity issues that caused queries to fail, requiring systematic debugging approaches.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4185880" y="4593908"/>
            <a:ext cx="9625132" cy="1347907"/>
          </a:xfrm>
          <a:prstGeom prst="roundRect">
            <a:avLst>
              <a:gd name="adj" fmla="val 31295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4361617" y="4769644"/>
            <a:ext cx="3366849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Import Complications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361617" y="5203865"/>
            <a:ext cx="9273659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Converting Excel sheets to SQL-compatible formats, handling different data types during import, and maintaining data integrity throughout the transfer process posed significant technical challenges.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4185880" y="6117550"/>
            <a:ext cx="9625132" cy="1347907"/>
          </a:xfrm>
          <a:prstGeom prst="roundRect">
            <a:avLst>
              <a:gd name="adj" fmla="val 31295"/>
            </a:avLst>
          </a:prstGeom>
          <a:solidFill>
            <a:srgbClr val="304755"/>
          </a:solidFill>
          <a:ln/>
        </p:spPr>
      </p:sp>
      <p:sp>
        <p:nvSpPr>
          <p:cNvPr id="14" name="Text 11"/>
          <p:cNvSpPr/>
          <p:nvPr/>
        </p:nvSpPr>
        <p:spPr>
          <a:xfrm>
            <a:off x="4361617" y="6293287"/>
            <a:ext cx="3412688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Derived Metric Calculations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361617" y="6727508"/>
            <a:ext cx="9273659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Computing complex metrics like average cost in USD with real-time currency conversion, percentage calculations across grouped data, and creating custom business logic within query structures.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38188"/>
            <a:ext cx="10735032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Common Challenges Across All Tools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37724" y="1772960"/>
            <a:ext cx="3896320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Large Dataset Management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37724" y="2514600"/>
            <a:ext cx="3896320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Processing 9,500+ restaurant records efficiently across different platforms while maintaining system performance and avoiding memory constraints.</a:t>
            </a:r>
            <a:endParaRPr lang="en-US" sz="16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1912263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350" y="2861310"/>
            <a:ext cx="313373" cy="39171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896356" y="1926907"/>
            <a:ext cx="2644973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Consistency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9896356" y="2360533"/>
            <a:ext cx="3896320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Ensuring uniform data formatting, field naming conventions, and calculation methodologies across Excel, Power BI, Tableau, and SQL environments.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1912263"/>
            <a:ext cx="4534138" cy="453413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0559" y="2861310"/>
            <a:ext cx="313373" cy="39171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896356" y="4336375"/>
            <a:ext cx="3896320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Tool-Specific Learning Curves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9896356" y="5078016"/>
            <a:ext cx="3896320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Mastering distinct syntax requirements, formula structures, and interface navigation for each platform while maintaining project timeline constraints.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1" y="1912263"/>
            <a:ext cx="4534138" cy="453413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0559" y="5105519"/>
            <a:ext cx="313373" cy="391716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837724" y="4168854"/>
            <a:ext cx="3896320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Effective Visualization Design</a:t>
            </a:r>
            <a:endParaRPr lang="en-US" sz="1900" dirty="0"/>
          </a:p>
        </p:txBody>
      </p:sp>
      <p:sp>
        <p:nvSpPr>
          <p:cNvPr id="16" name="Text 8"/>
          <p:cNvSpPr/>
          <p:nvPr/>
        </p:nvSpPr>
        <p:spPr>
          <a:xfrm>
            <a:off x="837724" y="4910495"/>
            <a:ext cx="3896320" cy="1675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Selecting appropriate chart types, color schemes, and layout structures to communicate insights clearly while maintaining professional presentation standards.</a:t>
            </a:r>
            <a:endParaRPr lang="en-US" sz="160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131" y="1912263"/>
            <a:ext cx="4534138" cy="4534138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36350" y="5144691"/>
            <a:ext cx="313373" cy="313373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837724" y="6821329"/>
            <a:ext cx="1295495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These universal challenges highlighted the importance of developing platform-agnostic data analytics skills and establishing standardized workflows across different technology environments.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653415"/>
            <a:ext cx="7382113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Learning Outcomes &amp; Solutions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1005245" y="1648777"/>
            <a:ext cx="167521" cy="966549"/>
          </a:xfrm>
          <a:prstGeom prst="roundRect">
            <a:avLst>
              <a:gd name="adj" fmla="val 15004"/>
            </a:avLst>
          </a:prstGeom>
          <a:solidFill>
            <a:srgbClr val="304755"/>
          </a:solidFill>
          <a:ln/>
        </p:spPr>
      </p:sp>
      <p:sp>
        <p:nvSpPr>
          <p:cNvPr id="5" name="Shape 2"/>
          <p:cNvSpPr/>
          <p:nvPr/>
        </p:nvSpPr>
        <p:spPr>
          <a:xfrm>
            <a:off x="837724" y="1538764"/>
            <a:ext cx="502682" cy="502682"/>
          </a:xfrm>
          <a:prstGeom prst="roundRect">
            <a:avLst>
              <a:gd name="adj" fmla="val 90952"/>
            </a:avLst>
          </a:prstGeom>
          <a:solidFill>
            <a:srgbClr val="304755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335" y="1633061"/>
            <a:ext cx="251341" cy="31408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07927" y="1564957"/>
            <a:ext cx="3824407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Enhanced Data Processing Skills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1507927" y="1911906"/>
            <a:ext cx="6798350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Developed systematic approaches to data cleaning, transformation, and validation that can be applied across multiple platforms, significantly improving data quality and analysis accuracy.</a:t>
            </a:r>
            <a:endParaRPr lang="en-US" sz="1300" dirty="0"/>
          </a:p>
        </p:txBody>
      </p:sp>
      <p:sp>
        <p:nvSpPr>
          <p:cNvPr id="9" name="Shape 5"/>
          <p:cNvSpPr/>
          <p:nvPr/>
        </p:nvSpPr>
        <p:spPr>
          <a:xfrm>
            <a:off x="1256586" y="3034308"/>
            <a:ext cx="167521" cy="1234559"/>
          </a:xfrm>
          <a:prstGeom prst="roundRect">
            <a:avLst>
              <a:gd name="adj" fmla="val 15004"/>
            </a:avLst>
          </a:prstGeom>
          <a:solidFill>
            <a:srgbClr val="304755"/>
          </a:solidFill>
          <a:ln/>
        </p:spPr>
      </p:sp>
      <p:sp>
        <p:nvSpPr>
          <p:cNvPr id="10" name="Shape 6"/>
          <p:cNvSpPr/>
          <p:nvPr/>
        </p:nvSpPr>
        <p:spPr>
          <a:xfrm>
            <a:off x="1089065" y="2924294"/>
            <a:ext cx="502682" cy="502682"/>
          </a:xfrm>
          <a:prstGeom prst="roundRect">
            <a:avLst>
              <a:gd name="adj" fmla="val 90952"/>
            </a:avLst>
          </a:prstGeom>
          <a:solidFill>
            <a:srgbClr val="304755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676" y="3018592"/>
            <a:ext cx="251341" cy="31408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759268" y="2950488"/>
            <a:ext cx="3232785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Platform-Specific Expertise</a:t>
            </a:r>
            <a:endParaRPr lang="en-US" sz="1550" dirty="0"/>
          </a:p>
        </p:txBody>
      </p:sp>
      <p:sp>
        <p:nvSpPr>
          <p:cNvPr id="13" name="Text 8"/>
          <p:cNvSpPr/>
          <p:nvPr/>
        </p:nvSpPr>
        <p:spPr>
          <a:xfrm>
            <a:off x="1759268" y="3297436"/>
            <a:ext cx="6547009" cy="804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Mastered advanced Excel formulas for complex calculations, DAX measures for dynamic Power BI reports, Tableau calculations for interactive visualizations, and optimized SQL queries for efficient data retrieval.</a:t>
            </a:r>
            <a:endParaRPr lang="en-US" sz="1300" dirty="0"/>
          </a:p>
        </p:txBody>
      </p:sp>
      <p:sp>
        <p:nvSpPr>
          <p:cNvPr id="14" name="Shape 9"/>
          <p:cNvSpPr/>
          <p:nvPr/>
        </p:nvSpPr>
        <p:spPr>
          <a:xfrm>
            <a:off x="1507927" y="4687848"/>
            <a:ext cx="167521" cy="1234559"/>
          </a:xfrm>
          <a:prstGeom prst="roundRect">
            <a:avLst>
              <a:gd name="adj" fmla="val 15004"/>
            </a:avLst>
          </a:prstGeom>
          <a:solidFill>
            <a:srgbClr val="304755"/>
          </a:solidFill>
          <a:ln/>
        </p:spPr>
      </p:sp>
      <p:sp>
        <p:nvSpPr>
          <p:cNvPr id="15" name="Shape 10"/>
          <p:cNvSpPr/>
          <p:nvPr/>
        </p:nvSpPr>
        <p:spPr>
          <a:xfrm>
            <a:off x="1340406" y="4577834"/>
            <a:ext cx="502682" cy="502682"/>
          </a:xfrm>
          <a:prstGeom prst="roundRect">
            <a:avLst>
              <a:gd name="adj" fmla="val 90952"/>
            </a:avLst>
          </a:prstGeom>
          <a:solidFill>
            <a:srgbClr val="304755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6017" y="4703445"/>
            <a:ext cx="251341" cy="25134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2010608" y="4604028"/>
            <a:ext cx="3522464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Strategic Visualization Design</a:t>
            </a:r>
            <a:endParaRPr lang="en-US" sz="1550" dirty="0"/>
          </a:p>
        </p:txBody>
      </p:sp>
      <p:sp>
        <p:nvSpPr>
          <p:cNvPr id="18" name="Text 12"/>
          <p:cNvSpPr/>
          <p:nvPr/>
        </p:nvSpPr>
        <p:spPr>
          <a:xfrm>
            <a:off x="2010608" y="4950976"/>
            <a:ext cx="6295668" cy="804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Gained expertise in selecting optimal chart types, color palettes, and layout designs based on data characteristics and audience requirements, improving communication effectiveness.</a:t>
            </a:r>
            <a:endParaRPr lang="en-US" sz="1300" dirty="0"/>
          </a:p>
        </p:txBody>
      </p:sp>
      <p:sp>
        <p:nvSpPr>
          <p:cNvPr id="19" name="Shape 13"/>
          <p:cNvSpPr/>
          <p:nvPr/>
        </p:nvSpPr>
        <p:spPr>
          <a:xfrm>
            <a:off x="1759268" y="6341388"/>
            <a:ext cx="167521" cy="1234559"/>
          </a:xfrm>
          <a:prstGeom prst="roundRect">
            <a:avLst>
              <a:gd name="adj" fmla="val 15004"/>
            </a:avLst>
          </a:prstGeom>
          <a:solidFill>
            <a:srgbClr val="304755"/>
          </a:solidFill>
          <a:ln/>
        </p:spPr>
      </p:sp>
      <p:sp>
        <p:nvSpPr>
          <p:cNvPr id="20" name="Shape 14"/>
          <p:cNvSpPr/>
          <p:nvPr/>
        </p:nvSpPr>
        <p:spPr>
          <a:xfrm>
            <a:off x="1591747" y="6231374"/>
            <a:ext cx="502682" cy="502682"/>
          </a:xfrm>
          <a:prstGeom prst="roundRect">
            <a:avLst>
              <a:gd name="adj" fmla="val 90952"/>
            </a:avLst>
          </a:prstGeom>
          <a:solidFill>
            <a:srgbClr val="304755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7358" y="6325672"/>
            <a:ext cx="251341" cy="314087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2261949" y="6257568"/>
            <a:ext cx="3308271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Systematic Problem-Solving</a:t>
            </a:r>
            <a:endParaRPr lang="en-US" sz="1550" dirty="0"/>
          </a:p>
        </p:txBody>
      </p:sp>
      <p:sp>
        <p:nvSpPr>
          <p:cNvPr id="23" name="Text 16"/>
          <p:cNvSpPr/>
          <p:nvPr/>
        </p:nvSpPr>
        <p:spPr>
          <a:xfrm>
            <a:off x="2261949" y="6604516"/>
            <a:ext cx="6044327" cy="804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Developed structured debugging methodologies for identifying and resolving technical issues across different platforms, reducing troubleshooting time and improving project efficiency.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1084</Words>
  <Application>Microsoft Office PowerPoint</Application>
  <PresentationFormat>Custom</PresentationFormat>
  <Paragraphs>146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Cabin</vt:lpstr>
      <vt:lpstr>Arial</vt:lpstr>
      <vt:lpstr>Unbounded</vt:lpstr>
      <vt:lpstr>Cabin Bold</vt:lpstr>
      <vt:lpstr>Unbounded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Yashobanta Nayak</cp:lastModifiedBy>
  <cp:revision>4</cp:revision>
  <dcterms:created xsi:type="dcterms:W3CDTF">2025-09-12T12:05:35Z</dcterms:created>
  <dcterms:modified xsi:type="dcterms:W3CDTF">2025-09-12T12:41:37Z</dcterms:modified>
</cp:coreProperties>
</file>